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169"/>
  </p:normalViewPr>
  <p:slideViewPr>
    <p:cSldViewPr snapToGrid="0" snapToObjects="1">
      <p:cViewPr varScale="1">
        <p:scale>
          <a:sx n="70" d="100"/>
          <a:sy n="70" d="100"/>
        </p:scale>
        <p:origin x="1157"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41838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974560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424899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6900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6214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750079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96313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76183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235866"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Ujjwal Tyagi</a:t>
            </a:r>
          </a:p>
          <a:p>
            <a:r>
              <a:rPr lang="en-US" sz="2400" dirty="0">
                <a:solidFill>
                  <a:schemeClr val="bg2"/>
                </a:solidFill>
                <a:latin typeface="Abadi" panose="020B0604020104020204" pitchFamily="34" charset="0"/>
                <a:ea typeface="SF Pro" pitchFamily="2" charset="0"/>
                <a:cs typeface="SF Pro" pitchFamily="2" charset="0"/>
              </a:rPr>
              <a:t>4</a:t>
            </a:r>
            <a:r>
              <a:rPr lang="en-US" sz="2400" baseline="30000" dirty="0">
                <a:solidFill>
                  <a:schemeClr val="bg2"/>
                </a:solidFill>
                <a:latin typeface="Abadi" panose="020B0604020104020204" pitchFamily="34" charset="0"/>
                <a:ea typeface="SF Pro" pitchFamily="2" charset="0"/>
                <a:cs typeface="SF Pro" pitchFamily="2" charset="0"/>
              </a:rPr>
              <a:t>th</a:t>
            </a:r>
            <a:r>
              <a:rPr lang="en-US" sz="2400" dirty="0">
                <a:solidFill>
                  <a:schemeClr val="bg2"/>
                </a:solidFill>
                <a:latin typeface="Abadi" panose="020B0604020104020204" pitchFamily="34" charset="0"/>
                <a:ea typeface="SF Pro" pitchFamily="2" charset="0"/>
                <a:cs typeface="SF Pro" pitchFamily="2" charset="0"/>
              </a:rPr>
              <a:t> February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https://github.com/ujjwaltyagi2000/data-science-captsone-ibm/blob/main/data-wrangling.ipynb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https://github.com/ujjwaltyagi2000/data-science-captsone-ibm/blob/main/eda.ipynb</a:t>
            </a:r>
            <a:endParaRPr lang="en-US" dirty="0"/>
          </a:p>
        </p:txBody>
      </p:sp>
      <p:pic>
        <p:nvPicPr>
          <p:cNvPr id="8" name="Picture 7">
            <a:extLst>
              <a:ext uri="{FF2B5EF4-FFF2-40B4-BE49-F238E27FC236}">
                <a16:creationId xmlns:a16="http://schemas.microsoft.com/office/drawing/2014/main" id="{690B0113-F449-3ECE-D9CC-B03A5DC71A52}"/>
              </a:ext>
            </a:extLst>
          </p:cNvPr>
          <p:cNvPicPr>
            <a:picLocks noChangeAspect="1"/>
          </p:cNvPicPr>
          <p:nvPr/>
        </p:nvPicPr>
        <p:blipFill>
          <a:blip r:embed="rId3"/>
          <a:stretch>
            <a:fillRect/>
          </a:stretch>
        </p:blipFill>
        <p:spPr>
          <a:xfrm>
            <a:off x="668870" y="3629885"/>
            <a:ext cx="5189611" cy="3004511"/>
          </a:xfrm>
          <a:prstGeom prst="rect">
            <a:avLst/>
          </a:prstGeom>
        </p:spPr>
      </p:pic>
      <p:pic>
        <p:nvPicPr>
          <p:cNvPr id="11" name="Picture 10">
            <a:extLst>
              <a:ext uri="{FF2B5EF4-FFF2-40B4-BE49-F238E27FC236}">
                <a16:creationId xmlns:a16="http://schemas.microsoft.com/office/drawing/2014/main" id="{3C431D91-EFB2-DEEE-12B8-6B63D6D9A32D}"/>
              </a:ext>
            </a:extLst>
          </p:cNvPr>
          <p:cNvPicPr>
            <a:picLocks noChangeAspect="1"/>
          </p:cNvPicPr>
          <p:nvPr/>
        </p:nvPicPr>
        <p:blipFill>
          <a:blip r:embed="rId4"/>
          <a:stretch>
            <a:fillRect/>
          </a:stretch>
        </p:blipFill>
        <p:spPr>
          <a:xfrm>
            <a:off x="6290547" y="1327261"/>
            <a:ext cx="4848449" cy="317539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a:t>
            </a:r>
            <a:r>
              <a:rPr lang="en-US" sz="2200" dirty="0" err="1">
                <a:solidFill>
                  <a:schemeClr val="accent3">
                    <a:lumMod val="25000"/>
                  </a:schemeClr>
                </a:solidFill>
                <a:latin typeface="Abadi"/>
              </a:rPr>
              <a:t>sqllite</a:t>
            </a:r>
            <a:r>
              <a:rPr lang="en-US" sz="2200" dirty="0">
                <a:solidFill>
                  <a:schemeClr val="accent3">
                    <a:lumMod val="25000"/>
                  </a:schemeClr>
                </a:solidFill>
                <a:latin typeface="Abadi"/>
              </a:rPr>
              <a:t>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https://github.com/ujjwaltyagi2000/data-science-captsone-ibm/blob/main/sqllite_queries.ipynb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https://github.com/ujjwaltyagi2000/data-science-captsone-ibm/blob/main/dash_app.py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https://github.com/ujjwaltyagi2000/data-science-captsone-ibm/blob/main/SpaceX_Machine_Learning_Prediction.ipynb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24452"/>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B8556C2D-05A7-6610-9349-3AEDD2913A12}"/>
              </a:ext>
            </a:extLst>
          </p:cNvPr>
          <p:cNvPicPr>
            <a:picLocks noChangeAspect="1"/>
          </p:cNvPicPr>
          <p:nvPr/>
        </p:nvPicPr>
        <p:blipFill>
          <a:blip r:embed="rId3"/>
          <a:stretch>
            <a:fillRect/>
          </a:stretch>
        </p:blipFill>
        <p:spPr>
          <a:xfrm>
            <a:off x="1069299" y="2491606"/>
            <a:ext cx="10184343" cy="348154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679949" y="1071405"/>
            <a:ext cx="6877050" cy="1971675"/>
          </a:xfrm>
          <a:prstGeom prst="rect">
            <a:avLst/>
          </a:prstGeom>
        </p:spPr>
      </p:pic>
      <p:pic>
        <p:nvPicPr>
          <p:cNvPr id="3" name="Picture 2">
            <a:extLst>
              <a:ext uri="{FF2B5EF4-FFF2-40B4-BE49-F238E27FC236}">
                <a16:creationId xmlns:a16="http://schemas.microsoft.com/office/drawing/2014/main" id="{822E29D4-7C0E-261D-7826-9767D38779D8}"/>
              </a:ext>
            </a:extLst>
          </p:cNvPr>
          <p:cNvPicPr>
            <a:picLocks noChangeAspect="1"/>
          </p:cNvPicPr>
          <p:nvPr/>
        </p:nvPicPr>
        <p:blipFill>
          <a:blip r:embed="rId3"/>
          <a:stretch>
            <a:fillRect/>
          </a:stretch>
        </p:blipFill>
        <p:spPr>
          <a:xfrm>
            <a:off x="4660380" y="3092656"/>
            <a:ext cx="7209885" cy="246472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3AECF12-E022-EE7D-4C9B-F094782989D4}"/>
              </a:ext>
            </a:extLst>
          </p:cNvPr>
          <p:cNvPicPr>
            <a:picLocks noChangeAspect="1"/>
          </p:cNvPicPr>
          <p:nvPr/>
        </p:nvPicPr>
        <p:blipFill>
          <a:blip r:embed="rId2"/>
          <a:stretch>
            <a:fillRect/>
          </a:stretch>
        </p:blipFill>
        <p:spPr>
          <a:xfrm>
            <a:off x="4935535" y="2051960"/>
            <a:ext cx="6770109" cy="391953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D9AFAFCB-5D2D-4C77-E243-82282EF10FA6}"/>
              </a:ext>
            </a:extLst>
          </p:cNvPr>
          <p:cNvPicPr>
            <a:picLocks noChangeAspect="1"/>
          </p:cNvPicPr>
          <p:nvPr/>
        </p:nvPicPr>
        <p:blipFill>
          <a:blip r:embed="rId4"/>
          <a:stretch>
            <a:fillRect/>
          </a:stretch>
        </p:blipFill>
        <p:spPr>
          <a:xfrm>
            <a:off x="206828" y="3429000"/>
            <a:ext cx="11604172" cy="227745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0DEACE91-682C-3616-F5D4-E111D1D10961}"/>
              </a:ext>
            </a:extLst>
          </p:cNvPr>
          <p:cNvPicPr>
            <a:picLocks noChangeAspect="1"/>
          </p:cNvPicPr>
          <p:nvPr/>
        </p:nvPicPr>
        <p:blipFill>
          <a:blip r:embed="rId3"/>
          <a:stretch>
            <a:fillRect/>
          </a:stretch>
        </p:blipFill>
        <p:spPr>
          <a:xfrm>
            <a:off x="327866" y="3156857"/>
            <a:ext cx="11536267" cy="226412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FB1C9AC5-15ED-D50C-741C-24FAFC2B9EEC}"/>
              </a:ext>
            </a:extLst>
          </p:cNvPr>
          <p:cNvPicPr>
            <a:picLocks noChangeAspect="1"/>
          </p:cNvPicPr>
          <p:nvPr/>
        </p:nvPicPr>
        <p:blipFill>
          <a:blip r:embed="rId2"/>
          <a:stretch>
            <a:fillRect/>
          </a:stretch>
        </p:blipFill>
        <p:spPr>
          <a:xfrm>
            <a:off x="4632035" y="1670241"/>
            <a:ext cx="6916496" cy="4529818"/>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1B782D56-0C0F-965B-BA81-FD3562865AEB}"/>
              </a:ext>
            </a:extLst>
          </p:cNvPr>
          <p:cNvPicPr>
            <a:picLocks noChangeAspect="1"/>
          </p:cNvPicPr>
          <p:nvPr/>
        </p:nvPicPr>
        <p:blipFill>
          <a:blip r:embed="rId2"/>
          <a:stretch>
            <a:fillRect/>
          </a:stretch>
        </p:blipFill>
        <p:spPr>
          <a:xfrm>
            <a:off x="4801978" y="1782981"/>
            <a:ext cx="6584479" cy="4312791"/>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4556" y="2667000"/>
            <a:ext cx="10222887" cy="385354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A0CC43B7-5F07-95E2-DE04-8BCD77B341A3}"/>
              </a:ext>
            </a:extLst>
          </p:cNvPr>
          <p:cNvPicPr>
            <a:picLocks noChangeAspect="1"/>
          </p:cNvPicPr>
          <p:nvPr/>
        </p:nvPicPr>
        <p:blipFill>
          <a:blip r:embed="rId3"/>
          <a:stretch>
            <a:fillRect/>
          </a:stretch>
        </p:blipFill>
        <p:spPr>
          <a:xfrm>
            <a:off x="916367" y="1356793"/>
            <a:ext cx="10222888" cy="41444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B5D125AD-0F33-44E8-9ADD-4CBABC37CC11}"/>
              </a:ext>
            </a:extLst>
          </p:cNvPr>
          <p:cNvPicPr>
            <a:picLocks noChangeAspect="1"/>
          </p:cNvPicPr>
          <p:nvPr/>
        </p:nvPicPr>
        <p:blipFill>
          <a:blip r:embed="rId3"/>
          <a:stretch>
            <a:fillRect/>
          </a:stretch>
        </p:blipFill>
        <p:spPr>
          <a:xfrm>
            <a:off x="1309352" y="2798989"/>
            <a:ext cx="9436918" cy="350309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6793F2B0-409A-991F-6A6B-F72FBA7E2C6C}"/>
              </a:ext>
            </a:extLst>
          </p:cNvPr>
          <p:cNvPicPr>
            <a:picLocks noChangeAspect="1"/>
          </p:cNvPicPr>
          <p:nvPr/>
        </p:nvPicPr>
        <p:blipFill>
          <a:blip r:embed="rId2"/>
          <a:stretch>
            <a:fillRect/>
          </a:stretch>
        </p:blipFill>
        <p:spPr>
          <a:xfrm>
            <a:off x="5485892" y="1920102"/>
            <a:ext cx="5867908" cy="317019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670241"/>
            <a:ext cx="11132683" cy="450672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6BB813B5-EB39-04FF-BE7A-23879FB58432}"/>
              </a:ext>
            </a:extLst>
          </p:cNvPr>
          <p:cNvPicPr>
            <a:picLocks noChangeAspect="1"/>
          </p:cNvPicPr>
          <p:nvPr/>
        </p:nvPicPr>
        <p:blipFill>
          <a:blip r:embed="rId2"/>
          <a:stretch>
            <a:fillRect/>
          </a:stretch>
        </p:blipFill>
        <p:spPr>
          <a:xfrm>
            <a:off x="1586775" y="2183219"/>
            <a:ext cx="9632515" cy="38255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4021" y="1644180"/>
            <a:ext cx="10905066"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EF760E7F-FD80-6013-E22D-731E227E9AEF}"/>
              </a:ext>
            </a:extLst>
          </p:cNvPr>
          <p:cNvPicPr>
            <a:picLocks noChangeAspect="1"/>
          </p:cNvPicPr>
          <p:nvPr/>
        </p:nvPicPr>
        <p:blipFill>
          <a:blip r:embed="rId3"/>
          <a:stretch>
            <a:fillRect/>
          </a:stretch>
        </p:blipFill>
        <p:spPr>
          <a:xfrm>
            <a:off x="734949" y="2630560"/>
            <a:ext cx="10332062" cy="358926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82981"/>
            <a:ext cx="3690256"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GROUP BY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r>
              <a:rPr lang="en-US" sz="2000" dirty="0">
                <a:latin typeface="Abadi" panose="020B0604020104020204" pitchFamily="34" charset="0"/>
              </a:rPr>
              <a:t>Number of Successful Flights = 98+1+1= </a:t>
            </a:r>
            <a:r>
              <a:rPr lang="en-US" sz="2000" b="1" dirty="0">
                <a:solidFill>
                  <a:srgbClr val="FF0000"/>
                </a:solidFill>
                <a:latin typeface="Abadi" panose="020B0604020104020204" pitchFamily="34" charset="0"/>
              </a:rPr>
              <a:t>100</a:t>
            </a:r>
          </a:p>
          <a:p>
            <a:pPr>
              <a:spcBef>
                <a:spcPts val="1400"/>
              </a:spcBef>
            </a:pPr>
            <a:r>
              <a:rPr lang="en-US" sz="2000" dirty="0">
                <a:latin typeface="Abadi" panose="020B0604020104020204" pitchFamily="34" charset="0"/>
              </a:rPr>
              <a:t>Number of Unsuccessful Flights = </a:t>
            </a:r>
            <a:r>
              <a:rPr lang="en-US" sz="2000" b="1" dirty="0">
                <a:solidFill>
                  <a:srgbClr val="FF0000"/>
                </a:solidFill>
                <a:latin typeface="Abadi" panose="020B0604020104020204" pitchFamily="34" charset="0"/>
              </a:rPr>
              <a:t>1</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97F6D6CA-429D-CF05-AED7-FDE35FC1C77C}"/>
              </a:ext>
            </a:extLst>
          </p:cNvPr>
          <p:cNvPicPr>
            <a:picLocks noChangeAspect="1"/>
          </p:cNvPicPr>
          <p:nvPr/>
        </p:nvPicPr>
        <p:blipFill>
          <a:blip r:embed="rId3"/>
          <a:stretch>
            <a:fillRect/>
          </a:stretch>
        </p:blipFill>
        <p:spPr>
          <a:xfrm>
            <a:off x="4527711" y="1297230"/>
            <a:ext cx="7216765" cy="3650296"/>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9" name="Picture 8">
            <a:extLst>
              <a:ext uri="{FF2B5EF4-FFF2-40B4-BE49-F238E27FC236}">
                <a16:creationId xmlns:a16="http://schemas.microsoft.com/office/drawing/2014/main" id="{92D208D9-BF12-AA09-38E9-AC7A7C277406}"/>
              </a:ext>
            </a:extLst>
          </p:cNvPr>
          <p:cNvPicPr>
            <a:picLocks noChangeAspect="1"/>
          </p:cNvPicPr>
          <p:nvPr/>
        </p:nvPicPr>
        <p:blipFill>
          <a:blip r:embed="rId2"/>
          <a:stretch>
            <a:fillRect/>
          </a:stretch>
        </p:blipFill>
        <p:spPr>
          <a:xfrm>
            <a:off x="6254274" y="585330"/>
            <a:ext cx="5075360" cy="551735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9" name="Picture 8">
            <a:extLst>
              <a:ext uri="{FF2B5EF4-FFF2-40B4-BE49-F238E27FC236}">
                <a16:creationId xmlns:a16="http://schemas.microsoft.com/office/drawing/2014/main" id="{3DA83FD9-4784-57D9-4490-A6854A78005B}"/>
              </a:ext>
            </a:extLst>
          </p:cNvPr>
          <p:cNvPicPr>
            <a:picLocks noChangeAspect="1"/>
          </p:cNvPicPr>
          <p:nvPr/>
        </p:nvPicPr>
        <p:blipFill>
          <a:blip r:embed="rId4"/>
          <a:stretch>
            <a:fillRect/>
          </a:stretch>
        </p:blipFill>
        <p:spPr>
          <a:xfrm>
            <a:off x="1476452" y="3030793"/>
            <a:ext cx="9239096" cy="29947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A41D90B7-0E51-7B4F-7A3D-8634F0624F68}"/>
              </a:ext>
            </a:extLst>
          </p:cNvPr>
          <p:cNvPicPr>
            <a:picLocks noChangeAspect="1"/>
          </p:cNvPicPr>
          <p:nvPr/>
        </p:nvPicPr>
        <p:blipFill>
          <a:blip r:embed="rId2"/>
          <a:stretch>
            <a:fillRect/>
          </a:stretch>
        </p:blipFill>
        <p:spPr>
          <a:xfrm>
            <a:off x="1169846" y="1548981"/>
            <a:ext cx="5730737" cy="4861981"/>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11" name="Picture 10">
            <a:extLst>
              <a:ext uri="{FF2B5EF4-FFF2-40B4-BE49-F238E27FC236}">
                <a16:creationId xmlns:a16="http://schemas.microsoft.com/office/drawing/2014/main" id="{52CB8506-0EE2-59CF-2CA9-48FD5229D8A5}"/>
              </a:ext>
            </a:extLst>
          </p:cNvPr>
          <p:cNvPicPr>
            <a:picLocks noChangeAspect="1"/>
          </p:cNvPicPr>
          <p:nvPr/>
        </p:nvPicPr>
        <p:blipFill>
          <a:blip r:embed="rId3"/>
          <a:stretch>
            <a:fillRect/>
          </a:stretch>
        </p:blipFill>
        <p:spPr>
          <a:xfrm>
            <a:off x="757953" y="2676139"/>
            <a:ext cx="10760372" cy="369602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44917622-2BCF-3DA8-2DBC-9605EE3A299A}"/>
              </a:ext>
            </a:extLst>
          </p:cNvPr>
          <p:cNvPicPr>
            <a:picLocks noChangeAspect="1"/>
          </p:cNvPicPr>
          <p:nvPr/>
        </p:nvPicPr>
        <p:blipFill>
          <a:blip r:embed="rId4"/>
          <a:stretch>
            <a:fillRect/>
          </a:stretch>
        </p:blipFill>
        <p:spPr>
          <a:xfrm>
            <a:off x="6728732" y="1389698"/>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https://github.com/ujjwaltyagi2000/data-science-captsone-ibm/blob/main/spacex-data-collection-api.ipynb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ED9C3EE2-7A26-448D-CC4B-91447541C0D8}"/>
              </a:ext>
            </a:extLst>
          </p:cNvPr>
          <p:cNvPicPr>
            <a:picLocks noChangeAspect="1"/>
          </p:cNvPicPr>
          <p:nvPr/>
        </p:nvPicPr>
        <p:blipFill>
          <a:blip r:embed="rId3"/>
          <a:stretch>
            <a:fillRect/>
          </a:stretch>
        </p:blipFill>
        <p:spPr>
          <a:xfrm>
            <a:off x="5461001" y="1800225"/>
            <a:ext cx="6284734" cy="367206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https://github.com/ujjwaltyagi2000/data-science-captsone-ibm/blob/main/webscraping.ipynb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E4FA0DEC-14BD-5C35-B0C4-3F8680D3CDC1}"/>
              </a:ext>
            </a:extLst>
          </p:cNvPr>
          <p:cNvPicPr>
            <a:picLocks noChangeAspect="1"/>
          </p:cNvPicPr>
          <p:nvPr/>
        </p:nvPicPr>
        <p:blipFill>
          <a:blip r:embed="rId3"/>
          <a:stretch>
            <a:fillRect/>
          </a:stretch>
        </p:blipFill>
        <p:spPr>
          <a:xfrm>
            <a:off x="5770644" y="1392499"/>
            <a:ext cx="5888255" cy="366799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1484</TotalTime>
  <Words>1794</Words>
  <Application>Microsoft Office PowerPoint</Application>
  <PresentationFormat>Widescreen</PresentationFormat>
  <Paragraphs>214</Paragraphs>
  <Slides>46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Ujjwal Tyagi</cp:lastModifiedBy>
  <cp:revision>213</cp:revision>
  <dcterms:created xsi:type="dcterms:W3CDTF">2021-04-29T18:58:34Z</dcterms:created>
  <dcterms:modified xsi:type="dcterms:W3CDTF">2024-02-04T17:32:23Z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